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8" r:id="rId4"/>
    <p:sldId id="269" r:id="rId5"/>
    <p:sldId id="270" r:id="rId6"/>
    <p:sldId id="257" r:id="rId7"/>
    <p:sldId id="258" r:id="rId8"/>
    <p:sldId id="259" r:id="rId9"/>
    <p:sldId id="260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7755-EC5D-40D2-AAFB-C898B254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7B940-CB42-46CA-8761-109A3F72A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1E7A6-D484-4D93-B866-686A772E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33F5-DC1F-4CD1-99D3-E7BAA18E0E3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0622F-C3D6-4156-9CB2-46E0F2D9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0BE5A-546A-4E2B-AA53-A7A32556B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51AA-70CC-49AB-800F-B5AE8313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0BE73-E790-4E3B-AF99-923ACE564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60BAC8-C8E1-4874-AB54-28266C69D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A4594-E962-4799-B1B6-965906DC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33F5-DC1F-4CD1-99D3-E7BAA18E0E3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139DB-40E9-4B33-8006-D4CA0A9D8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B1753-50FE-430C-8960-E0D36956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51AA-70CC-49AB-800F-B5AE8313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8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22189C-FF92-4871-849E-8C1C4073D1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6844A-A96B-4F1D-9689-300DE6F01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B859B-1F21-4AF8-99DF-DDF72912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33F5-DC1F-4CD1-99D3-E7BAA18E0E3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6761F-42F8-416F-BCC9-50E913230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903D3-A676-42F0-A874-E76FD198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51AA-70CC-49AB-800F-B5AE8313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7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376FF4-69C9-474E-BE97-461224450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85F5F6-EC06-E0BD-19BF-02597E42D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AD0E90-AD39-6096-45BF-47535D749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1BE5-3C77-49CE-8514-A4CD1CC7E43E}" type="datetimeFigureOut">
              <a:rPr lang="de-AT" smtClean="0"/>
              <a:t>18.08.2025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2EDD6D-1327-2053-F1A1-6AAE3D6FC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EE807-5CB1-20E3-2077-33921E3A5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5957-0E44-4A7A-B31D-48813EC00DA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67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C28B72-6AD4-F995-8126-3E41BE7E5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84B8E9-7EA2-535C-2E70-2DD667C6C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1D9368-0BE1-CE5C-FD14-2C483A1D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1BE5-3C77-49CE-8514-A4CD1CC7E43E}" type="datetimeFigureOut">
              <a:rPr lang="de-AT" smtClean="0"/>
              <a:t>18.08.2025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FB9AEE-4ACC-F348-8C8A-CFFFED674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AFEE45-18B3-08F5-2C44-476910EC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5957-0E44-4A7A-B31D-48813EC00DA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1017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84D5AB-D8A6-1D5E-495C-C01AE32E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38525D-FE2B-AA95-B615-7B93076E7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DBED95-ADFB-EDBF-27EE-18D465CC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1BE5-3C77-49CE-8514-A4CD1CC7E43E}" type="datetimeFigureOut">
              <a:rPr lang="de-AT" smtClean="0"/>
              <a:t>18.08.2025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BA9AD7-E13F-55B2-A3D4-CF589155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1E20D5-6D71-18E4-D386-D922699C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5957-0E44-4A7A-B31D-48813EC00DA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1936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A9E523-129F-1147-7DD5-C2E7BB919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94523C-3673-E811-BBF5-D913B6F08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692E8B-AD2A-FB0E-7C94-6F52A5404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9AEBEF-AA55-A83C-E20A-85D11FBE6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1BE5-3C77-49CE-8514-A4CD1CC7E43E}" type="datetimeFigureOut">
              <a:rPr lang="de-AT" smtClean="0"/>
              <a:t>18.08.2025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470F3B-A577-382F-EA0E-3841392F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4972674-8922-FC39-AE34-300AE261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5957-0E44-4A7A-B31D-48813EC00DA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315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F8D7B-5499-57F8-45D7-77DD291FD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2E0F64-275C-8F1D-ED0E-B57654FE2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CFF9206-E9B9-F7A5-E200-89827E564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FF9529A-EB3C-7DA1-C5D6-C98028293F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660AFE6-E9B2-3B6B-3F2F-9BFA0EC2C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DA7BF42-50A6-7CFC-C028-8F398291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1BE5-3C77-49CE-8514-A4CD1CC7E43E}" type="datetimeFigureOut">
              <a:rPr lang="de-AT" smtClean="0"/>
              <a:t>18.08.2025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F8C55CF-31EF-2271-E19A-F44A0EAC7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1050644-7834-5B26-C22B-2E54FB9F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5957-0E44-4A7A-B31D-48813EC00DA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8888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82DC39-36B2-4284-06FE-08151F5E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A670BDC-A421-E0FF-FEF7-EAAD7226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1BE5-3C77-49CE-8514-A4CD1CC7E43E}" type="datetimeFigureOut">
              <a:rPr lang="de-AT" smtClean="0"/>
              <a:t>18.08.2025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DA5F18-CF15-F498-56CA-5FCDE9BE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AB1A083-47EB-7AB9-EFF9-B9E35F28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5957-0E44-4A7A-B31D-48813EC00DA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5027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037DD89-EFB8-1E79-1B9A-5AA13AD3C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1BE5-3C77-49CE-8514-A4CD1CC7E43E}" type="datetimeFigureOut">
              <a:rPr lang="de-AT" smtClean="0"/>
              <a:t>18.08.2025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B0291FD-D6C0-84FE-4736-B20751617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A3AE58-22EA-CD92-3BF5-6217B7CA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5957-0E44-4A7A-B31D-48813EC00DA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6674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2E96B-0354-D77A-9A45-218CB0C1C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95367-C695-1B48-A331-60A55E0D4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0AF8A3-489F-E505-028E-1BE382565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937182F-60A7-BE57-8F14-F70273B4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1BE5-3C77-49CE-8514-A4CD1CC7E43E}" type="datetimeFigureOut">
              <a:rPr lang="de-AT" smtClean="0"/>
              <a:t>18.08.2025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476553-7551-8B93-0EA0-393DD7C4A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932105F-48CB-0A01-C915-AB9C37CC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5957-0E44-4A7A-B31D-48813EC00DA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964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45858-E4AF-4F40-9F97-05F83DB8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F03F5-1D74-4B2A-BFB1-BDFB2F673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FCC4F-976C-4F7C-9FCC-769F1B5ED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33F5-DC1F-4CD1-99D3-E7BAA18E0E3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B7A3F-10C9-43E9-95F2-63190A04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61185-5887-478A-AE3D-5063AF5F0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51AA-70CC-49AB-800F-B5AE8313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48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9C972-A83A-18E1-F829-BF01B9CCD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36F857F-E6ED-D9E3-B4B5-82703C36AC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9A006D-1F3B-4762-89B8-6A0705EEE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143BEBD-08F7-7184-EA74-98F233C5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1BE5-3C77-49CE-8514-A4CD1CC7E43E}" type="datetimeFigureOut">
              <a:rPr lang="de-AT" smtClean="0"/>
              <a:t>18.08.2025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80B2DA-4F19-9BEB-B60A-39CB5A8E4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0E38AE-AF3A-37AB-0CCE-8B210CB5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5957-0E44-4A7A-B31D-48813EC00DA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2801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FF46A-FBF9-FF8A-1363-83F1C3CC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44F1FC4-7FC2-B6C3-9EC1-F5402C507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AAB0D8-3534-BE51-7E38-1312E132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1BE5-3C77-49CE-8514-A4CD1CC7E43E}" type="datetimeFigureOut">
              <a:rPr lang="de-AT" smtClean="0"/>
              <a:t>18.08.2025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DFC31D-49EC-734C-A023-5910C2744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EF90ED-BD57-2013-F840-54772A62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5957-0E44-4A7A-B31D-48813EC00DA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4049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81BE644-D5DF-0F66-0F6B-3275628F6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501CD4E-4756-C8F3-A44E-E18E0696C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4EB5D3-EB95-ED51-F41F-110E1E81C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1BE5-3C77-49CE-8514-A4CD1CC7E43E}" type="datetimeFigureOut">
              <a:rPr lang="de-AT" smtClean="0"/>
              <a:t>18.08.2025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680DC-DFA7-AFC7-88C2-FBCDE07DD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BA159-F6FE-4129-6F98-39D9218E3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5957-0E44-4A7A-B31D-48813EC00DA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1635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with Text colorful">
    <p:bg>
      <p:bgPr>
        <a:gradFill>
          <a:gsLst>
            <a:gs pos="0">
              <a:srgbClr val="693AB7"/>
            </a:gs>
            <a:gs pos="100000">
              <a:srgbClr val="A44273"/>
            </a:gs>
          </a:gsLst>
          <a:lin ang="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6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B54CA-28F3-45EF-A540-14076C250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65E8A-A7DC-4762-9047-9DBF6C0AD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2811E-A033-4976-A8D9-EFCCDAE4C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33F5-DC1F-4CD1-99D3-E7BAA18E0E3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028F1-B05F-4F28-9B13-741ED70F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1688E-E82F-47DD-B019-275424CA2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51AA-70CC-49AB-800F-B5AE8313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14F38-E1B9-442C-ABA1-E8533FB5F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B43CA-5FC0-4732-AFEF-7A47EB12A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02F69-1BD6-4E93-9E89-EA15661E8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6F80F-0D65-4913-A72A-465BCB64A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33F5-DC1F-4CD1-99D3-E7BAA18E0E3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37E4D-56D7-4404-ADDE-457C4F5E9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EBA49-66F8-4563-A137-C2CC03895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51AA-70CC-49AB-800F-B5AE8313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7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C5935-ECB2-47EC-9D7B-BD1174F58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B39C9-E8D2-40AC-BD4C-7AF9991BD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36516-51EA-4887-9031-EE412880C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6679EB-0FCB-45B5-AD48-9F6D3E5C6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F412B6-7AF1-4B87-882D-76337F24A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1A412-B7DD-4C47-8BF3-1BDA4EEF9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33F5-DC1F-4CD1-99D3-E7BAA18E0E3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79C43-1679-4B6B-948D-F2CD3708F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9721A-055A-4AC5-B055-CBC14136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51AA-70CC-49AB-800F-B5AE8313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0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B98FE-E5A1-44F0-AFC7-CF9C6C819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FD1E12-35ED-4218-B98E-79BCD4E5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33F5-DC1F-4CD1-99D3-E7BAA18E0E3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8F0B2-7E06-4813-8F5F-F6102F8D4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B1DAA-08CE-451A-9F3A-A4A351FA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51AA-70CC-49AB-800F-B5AE8313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8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82A5B-5F97-4DD3-A9ED-4144BF52B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33F5-DC1F-4CD1-99D3-E7BAA18E0E3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6A875-1179-4589-90C6-CC7B2AD2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679A2-ED9A-4C45-95D0-463F2064B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51AA-70CC-49AB-800F-B5AE8313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9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DA48E-852B-4279-ADAA-6E767403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65755-ADEF-4196-9905-63E885146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E81EB-3E5C-4928-8E4F-8349D6157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F73C5-A06A-4D0F-BA7C-ED2EE7849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33F5-DC1F-4CD1-99D3-E7BAA18E0E3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7F04B-42DF-48B5-B3CA-41103C9D5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D1330-91BD-47A8-B5AC-D0BA7B212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51AA-70CC-49AB-800F-B5AE8313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1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9CC1B-A63F-4E27-A599-ED90AA26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884AB7-D976-415B-B7C6-A8954645A5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BF5BD-5FAD-49E1-971F-27F375E9C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9F9A5-5DFF-40C7-90FB-5658D7F32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33F5-DC1F-4CD1-99D3-E7BAA18E0E3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FC6B3-341E-4AF1-8C41-80EC8BBEE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030FD-F1B9-4E95-96F9-409766DF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51AA-70CC-49AB-800F-B5AE8313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0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E3F156-A01B-4179-9F23-29C43312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7AB3C-3949-4FA5-94AC-652A6C73E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4FFD9-E2F5-462F-BD36-0197A3738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033F5-DC1F-4CD1-99D3-E7BAA18E0E38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546C5-2915-4D6B-ADDD-830C1D40E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23350-059F-4341-85EC-13FDBAD25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B51AA-70CC-49AB-800F-B5AE8313F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0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2E5D49C-CD0D-3723-A457-F1196C39C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6ABECC-2B58-0207-9F58-E1E753EC0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B0C46A-AAFF-862B-A78F-84E4CDC6C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1BE5-3C77-49CE-8514-A4CD1CC7E43E}" type="datetimeFigureOut">
              <a:rPr lang="de-AT" smtClean="0"/>
              <a:t>18.08.2025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C4A423-8006-22A2-9D8A-F4546D5B5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95E708-D94B-C83C-4F33-A3F823CD9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F5957-0E44-4A7A-B31D-48813EC00DA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234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7EFC2-CCDC-4FE0-8D4B-453D0F88B6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God’s Favor (Session 5): Those Desperate for Justice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D40091-583F-464B-9319-5D54696F5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with Dr. Josh Olds</a:t>
            </a:r>
          </a:p>
        </p:txBody>
      </p:sp>
    </p:spTree>
    <p:extLst>
      <p:ext uri="{BB962C8B-B14F-4D97-AF65-F5344CB8AC3E}">
        <p14:creationId xmlns:p14="http://schemas.microsoft.com/office/powerpoint/2010/main" val="3344605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90E11-1CAA-4BE5-B045-81CEE7F1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 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726D8-6E5C-40C0-BDCE-AEAB35499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To Read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Matthew 5:7 – “Blessed are the merciful, for they will receive mercy.”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Matthew 18:21-35 – The Unmerciful Servant</a:t>
            </a:r>
          </a:p>
          <a:p>
            <a:r>
              <a:rPr lang="en-US" dirty="0">
                <a:solidFill>
                  <a:schemeClr val="bg1"/>
                </a:solidFill>
              </a:rPr>
              <a:t>To Think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When have you received mercy that changed you?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What keeps us from offering mercy freely?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How does mercy disrupt cycles of harm?</a:t>
            </a:r>
          </a:p>
          <a:p>
            <a:r>
              <a:rPr lang="en-US" dirty="0">
                <a:solidFill>
                  <a:schemeClr val="bg1"/>
                </a:solidFill>
              </a:rPr>
              <a:t>To Do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Reflect on someone who needs your compassion and offer them grace.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Donate to or volunteer with a justice-focused organization this </a:t>
            </a:r>
            <a:r>
              <a:rPr lang="en-US">
                <a:solidFill>
                  <a:schemeClr val="bg1"/>
                </a:solidFill>
              </a:rPr>
              <a:t>week.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Begin </a:t>
            </a:r>
            <a:r>
              <a:rPr lang="en-US" dirty="0">
                <a:solidFill>
                  <a:schemeClr val="bg1"/>
                </a:solidFill>
              </a:rPr>
              <a:t>each day asking: “God, how can I participate in your justice today?”</a:t>
            </a:r>
          </a:p>
        </p:txBody>
      </p:sp>
    </p:spTree>
    <p:extLst>
      <p:ext uri="{BB962C8B-B14F-4D97-AF65-F5344CB8AC3E}">
        <p14:creationId xmlns:p14="http://schemas.microsoft.com/office/powerpoint/2010/main" val="141470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6224F-301B-4DD8-9ECC-03B7DA50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Family Food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CF34D-B722-4EE0-BF4F-7E755695F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Ice Breaker Activity</a:t>
            </a:r>
          </a:p>
        </p:txBody>
      </p:sp>
    </p:spTree>
    <p:extLst>
      <p:ext uri="{BB962C8B-B14F-4D97-AF65-F5344CB8AC3E}">
        <p14:creationId xmlns:p14="http://schemas.microsoft.com/office/powerpoint/2010/main" val="2590302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211E4BA-8802-448B-86D4-448E7B429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389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85982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rafik 232" descr="Ein Bild, das Licht enthält.&#10;&#10;Automatisch generierte Beschreibung">
            <a:extLst>
              <a:ext uri="{FF2B5EF4-FFF2-40B4-BE49-F238E27FC236}">
                <a16:creationId xmlns:a16="http://schemas.microsoft.com/office/drawing/2014/main" id="{1BBF8AC3-B029-E09B-2B57-DD2CC0E54B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" t="7092" r="7568" b="12154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0" name="Grafik 29" descr="Ein Bild, das Text enthält.&#10;&#10;Automatisch generierte Beschreibung">
            <a:extLst>
              <a:ext uri="{FF2B5EF4-FFF2-40B4-BE49-F238E27FC236}">
                <a16:creationId xmlns:a16="http://schemas.microsoft.com/office/drawing/2014/main" id="{ED49FDC8-7845-EF89-6D92-47E2F8A080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" t="18277" r="3638" b="1913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34" name="Rechteck: abgerundete Ecken 133">
            <a:extLst>
              <a:ext uri="{FF2B5EF4-FFF2-40B4-BE49-F238E27FC236}">
                <a16:creationId xmlns:a16="http://schemas.microsoft.com/office/drawing/2014/main" id="{714BEF95-032E-DB2A-69FB-444C36A3ADA0}"/>
              </a:ext>
            </a:extLst>
          </p:cNvPr>
          <p:cNvSpPr/>
          <p:nvPr/>
        </p:nvSpPr>
        <p:spPr>
          <a:xfrm>
            <a:off x="3994813" y="977385"/>
            <a:ext cx="4202372" cy="923405"/>
          </a:xfrm>
          <a:prstGeom prst="roundRect">
            <a:avLst>
              <a:gd name="adj" fmla="val 24455"/>
            </a:avLst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Rechteck: abgerundete Ecken 135">
            <a:extLst>
              <a:ext uri="{FF2B5EF4-FFF2-40B4-BE49-F238E27FC236}">
                <a16:creationId xmlns:a16="http://schemas.microsoft.com/office/drawing/2014/main" id="{2EBEB907-2859-745C-7FEA-26B6C416FEA6}"/>
              </a:ext>
            </a:extLst>
          </p:cNvPr>
          <p:cNvSpPr/>
          <p:nvPr/>
        </p:nvSpPr>
        <p:spPr>
          <a:xfrm>
            <a:off x="4100985" y="1086986"/>
            <a:ext cx="3990027" cy="704204"/>
          </a:xfrm>
          <a:prstGeom prst="roundRect">
            <a:avLst>
              <a:gd name="adj" fmla="val 24325"/>
            </a:avLst>
          </a:prstGeom>
          <a:solidFill>
            <a:schemeClr val="tx1">
              <a:alpha val="90000"/>
            </a:schemeClr>
          </a:solidFill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What food do you crave the most?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C21A483-103A-3E6B-38A6-7DE765D7C59E}"/>
              </a:ext>
            </a:extLst>
          </p:cNvPr>
          <p:cNvGrpSpPr>
            <a:grpSpLocks/>
          </p:cNvGrpSpPr>
          <p:nvPr/>
        </p:nvGrpSpPr>
        <p:grpSpPr>
          <a:xfrm>
            <a:off x="2958512" y="2158510"/>
            <a:ext cx="6274971" cy="2994410"/>
            <a:chOff x="2146174" y="2308981"/>
            <a:chExt cx="7899652" cy="3769706"/>
          </a:xfrm>
        </p:grpSpPr>
        <p:sp>
          <p:nvSpPr>
            <p:cNvPr id="187" name="Rechteck: abgerundete Ecken 186">
              <a:extLst>
                <a:ext uri="{FF2B5EF4-FFF2-40B4-BE49-F238E27FC236}">
                  <a16:creationId xmlns:a16="http://schemas.microsoft.com/office/drawing/2014/main" id="{D50D6B43-C3F0-70BB-2755-0DA9BFF82BEB}"/>
                </a:ext>
              </a:extLst>
            </p:cNvPr>
            <p:cNvSpPr>
              <a:spLocks/>
            </p:cNvSpPr>
            <p:nvPr/>
          </p:nvSpPr>
          <p:spPr>
            <a:xfrm>
              <a:off x="2146174" y="2308981"/>
              <a:ext cx="7899652" cy="3769706"/>
            </a:xfrm>
            <a:prstGeom prst="roundRect">
              <a:avLst>
                <a:gd name="adj" fmla="val 10338"/>
              </a:avLst>
            </a:prstGeom>
            <a:solidFill>
              <a:schemeClr val="tx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Rechteck: abgerundete Ecken 187">
              <a:extLst>
                <a:ext uri="{FF2B5EF4-FFF2-40B4-BE49-F238E27FC236}">
                  <a16:creationId xmlns:a16="http://schemas.microsoft.com/office/drawing/2014/main" id="{6E646F8E-8F1D-9617-40B5-1390BD3803A4}"/>
                </a:ext>
              </a:extLst>
            </p:cNvPr>
            <p:cNvSpPr>
              <a:spLocks/>
            </p:cNvSpPr>
            <p:nvPr/>
          </p:nvSpPr>
          <p:spPr>
            <a:xfrm>
              <a:off x="2291344" y="2488471"/>
              <a:ext cx="7609312" cy="3401553"/>
            </a:xfrm>
            <a:prstGeom prst="roundRect">
              <a:avLst>
                <a:gd name="adj" fmla="val 7925"/>
              </a:avLst>
            </a:prstGeom>
            <a:solidFill>
              <a:schemeClr val="tx1">
                <a:alpha val="60000"/>
              </a:schemeClr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0" name="Rechteck 189">
            <a:extLst>
              <a:ext uri="{FF2B5EF4-FFF2-40B4-BE49-F238E27FC236}">
                <a16:creationId xmlns:a16="http://schemas.microsoft.com/office/drawing/2014/main" id="{DB8EED81-CF8C-CA71-7DDE-5FAFB123FC89}"/>
              </a:ext>
            </a:extLst>
          </p:cNvPr>
          <p:cNvSpPr/>
          <p:nvPr/>
        </p:nvSpPr>
        <p:spPr>
          <a:xfrm>
            <a:off x="3207265" y="2507985"/>
            <a:ext cx="2831634" cy="6550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Rechteck 190">
            <a:extLst>
              <a:ext uri="{FF2B5EF4-FFF2-40B4-BE49-F238E27FC236}">
                <a16:creationId xmlns:a16="http://schemas.microsoft.com/office/drawing/2014/main" id="{2E94BF61-1770-B8C2-CC62-FE7CA98FC759}"/>
              </a:ext>
            </a:extLst>
          </p:cNvPr>
          <p:cNvSpPr/>
          <p:nvPr/>
        </p:nvSpPr>
        <p:spPr>
          <a:xfrm>
            <a:off x="3285136" y="2583729"/>
            <a:ext cx="2663506" cy="503601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2000">
                <a:schemeClr val="accent1">
                  <a:lumMod val="97000"/>
                  <a:lumOff val="3000"/>
                </a:schemeClr>
              </a:gs>
            </a:gsLst>
            <a:lin ang="16200000" scaled="0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white"/>
                </a:solidFill>
                <a:latin typeface="Franklin Gothic Demi Cond" panose="020B0706030402020204" pitchFamily="34" charset="0"/>
              </a:rPr>
              <a:t>Chocolate	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Rechteck 191">
            <a:extLst>
              <a:ext uri="{FF2B5EF4-FFF2-40B4-BE49-F238E27FC236}">
                <a16:creationId xmlns:a16="http://schemas.microsoft.com/office/drawing/2014/main" id="{896B6876-4854-6848-1288-4322DDC31B45}"/>
              </a:ext>
            </a:extLst>
          </p:cNvPr>
          <p:cNvSpPr/>
          <p:nvPr/>
        </p:nvSpPr>
        <p:spPr>
          <a:xfrm>
            <a:off x="5389819" y="2600915"/>
            <a:ext cx="544484" cy="4707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3" name="Gerader Verbinder 192">
            <a:extLst>
              <a:ext uri="{FF2B5EF4-FFF2-40B4-BE49-F238E27FC236}">
                <a16:creationId xmlns:a16="http://schemas.microsoft.com/office/drawing/2014/main" id="{EC1FDE40-E49B-7589-9AF9-21EC7D2BBAAD}"/>
              </a:ext>
            </a:extLst>
          </p:cNvPr>
          <p:cNvCxnSpPr>
            <a:cxnSpLocks/>
          </p:cNvCxnSpPr>
          <p:nvPr/>
        </p:nvCxnSpPr>
        <p:spPr>
          <a:xfrm>
            <a:off x="5391972" y="2596640"/>
            <a:ext cx="0" cy="47502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Gerader Verbinder 193">
            <a:extLst>
              <a:ext uri="{FF2B5EF4-FFF2-40B4-BE49-F238E27FC236}">
                <a16:creationId xmlns:a16="http://schemas.microsoft.com/office/drawing/2014/main" id="{B4B47D94-770F-4476-0DB3-97727D4F036D}"/>
              </a:ext>
            </a:extLst>
          </p:cNvPr>
          <p:cNvCxnSpPr>
            <a:cxnSpLocks/>
          </p:cNvCxnSpPr>
          <p:nvPr/>
        </p:nvCxnSpPr>
        <p:spPr>
          <a:xfrm>
            <a:off x="5933510" y="2597328"/>
            <a:ext cx="0" cy="47502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hteck 194">
            <a:extLst>
              <a:ext uri="{FF2B5EF4-FFF2-40B4-BE49-F238E27FC236}">
                <a16:creationId xmlns:a16="http://schemas.microsoft.com/office/drawing/2014/main" id="{E0B028E9-9010-250D-E808-AF154C831ED6}"/>
              </a:ext>
            </a:extLst>
          </p:cNvPr>
          <p:cNvSpPr/>
          <p:nvPr/>
        </p:nvSpPr>
        <p:spPr>
          <a:xfrm>
            <a:off x="3207265" y="3322189"/>
            <a:ext cx="2831634" cy="6550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Rechteck 195">
            <a:extLst>
              <a:ext uri="{FF2B5EF4-FFF2-40B4-BE49-F238E27FC236}">
                <a16:creationId xmlns:a16="http://schemas.microsoft.com/office/drawing/2014/main" id="{BDFAD3A5-4736-ED5D-1AAF-6522691C7517}"/>
              </a:ext>
            </a:extLst>
          </p:cNvPr>
          <p:cNvSpPr/>
          <p:nvPr/>
        </p:nvSpPr>
        <p:spPr>
          <a:xfrm>
            <a:off x="3285136" y="3397934"/>
            <a:ext cx="2663506" cy="503601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2000">
                <a:schemeClr val="accent1">
                  <a:lumMod val="97000"/>
                  <a:lumOff val="3000"/>
                </a:schemeClr>
              </a:gs>
            </a:gsLst>
            <a:lin ang="16200000" scaled="0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white"/>
                </a:solidFill>
                <a:latin typeface="Franklin Gothic Demi Cond" panose="020B0706030402020204" pitchFamily="34" charset="0"/>
              </a:rPr>
              <a:t>Pizza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  <p:sp>
        <p:nvSpPr>
          <p:cNvPr id="197" name="Rechteck 196">
            <a:extLst>
              <a:ext uri="{FF2B5EF4-FFF2-40B4-BE49-F238E27FC236}">
                <a16:creationId xmlns:a16="http://schemas.microsoft.com/office/drawing/2014/main" id="{139F47F6-A78D-0440-69CA-7E3E15446459}"/>
              </a:ext>
            </a:extLst>
          </p:cNvPr>
          <p:cNvSpPr/>
          <p:nvPr/>
        </p:nvSpPr>
        <p:spPr>
          <a:xfrm>
            <a:off x="5389819" y="3416713"/>
            <a:ext cx="544484" cy="469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8" name="Gerader Verbinder 197">
            <a:extLst>
              <a:ext uri="{FF2B5EF4-FFF2-40B4-BE49-F238E27FC236}">
                <a16:creationId xmlns:a16="http://schemas.microsoft.com/office/drawing/2014/main" id="{F7E4BEAC-78B9-94B1-9712-4AE5F3F852D2}"/>
              </a:ext>
            </a:extLst>
          </p:cNvPr>
          <p:cNvCxnSpPr>
            <a:cxnSpLocks/>
          </p:cNvCxnSpPr>
          <p:nvPr/>
        </p:nvCxnSpPr>
        <p:spPr>
          <a:xfrm>
            <a:off x="5391972" y="3411982"/>
            <a:ext cx="0" cy="47502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Gerader Verbinder 198">
            <a:extLst>
              <a:ext uri="{FF2B5EF4-FFF2-40B4-BE49-F238E27FC236}">
                <a16:creationId xmlns:a16="http://schemas.microsoft.com/office/drawing/2014/main" id="{50F35670-E457-0D53-9EF3-19BCBFCE3502}"/>
              </a:ext>
            </a:extLst>
          </p:cNvPr>
          <p:cNvCxnSpPr>
            <a:cxnSpLocks/>
          </p:cNvCxnSpPr>
          <p:nvPr/>
        </p:nvCxnSpPr>
        <p:spPr>
          <a:xfrm>
            <a:off x="5933510" y="3411533"/>
            <a:ext cx="0" cy="47502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Rechteck 199">
            <a:extLst>
              <a:ext uri="{FF2B5EF4-FFF2-40B4-BE49-F238E27FC236}">
                <a16:creationId xmlns:a16="http://schemas.microsoft.com/office/drawing/2014/main" id="{AE4D5067-B965-70FA-A767-C1071E4DC492}"/>
              </a:ext>
            </a:extLst>
          </p:cNvPr>
          <p:cNvSpPr/>
          <p:nvPr/>
        </p:nvSpPr>
        <p:spPr>
          <a:xfrm>
            <a:off x="3187984" y="4136987"/>
            <a:ext cx="2831634" cy="6550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Rechteck 200">
            <a:extLst>
              <a:ext uri="{FF2B5EF4-FFF2-40B4-BE49-F238E27FC236}">
                <a16:creationId xmlns:a16="http://schemas.microsoft.com/office/drawing/2014/main" id="{849F36C5-F12B-9920-24D7-ED1E19B9E1EE}"/>
              </a:ext>
            </a:extLst>
          </p:cNvPr>
          <p:cNvSpPr/>
          <p:nvPr/>
        </p:nvSpPr>
        <p:spPr>
          <a:xfrm>
            <a:off x="3265854" y="4212732"/>
            <a:ext cx="2663506" cy="503601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2000">
                <a:schemeClr val="accent1">
                  <a:lumMod val="97000"/>
                  <a:lumOff val="3000"/>
                </a:schemeClr>
              </a:gs>
            </a:gsLst>
            <a:lin ang="16200000" scaled="0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white"/>
                </a:solidFill>
                <a:latin typeface="Franklin Gothic Demi Cond" panose="020B0706030402020204" pitchFamily="34" charset="0"/>
              </a:rPr>
              <a:t>Ice Cream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  <p:sp>
        <p:nvSpPr>
          <p:cNvPr id="202" name="Rechteck 201">
            <a:extLst>
              <a:ext uri="{FF2B5EF4-FFF2-40B4-BE49-F238E27FC236}">
                <a16:creationId xmlns:a16="http://schemas.microsoft.com/office/drawing/2014/main" id="{6F5AA4F1-ADD3-AB42-6E64-9D499417ED0E}"/>
              </a:ext>
            </a:extLst>
          </p:cNvPr>
          <p:cNvSpPr/>
          <p:nvPr/>
        </p:nvSpPr>
        <p:spPr>
          <a:xfrm>
            <a:off x="5370538" y="4227511"/>
            <a:ext cx="544484" cy="475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3" name="Gerader Verbinder 202">
            <a:extLst>
              <a:ext uri="{FF2B5EF4-FFF2-40B4-BE49-F238E27FC236}">
                <a16:creationId xmlns:a16="http://schemas.microsoft.com/office/drawing/2014/main" id="{DAD71CD8-DE63-AAAE-8BEA-60E03860540B}"/>
              </a:ext>
            </a:extLst>
          </p:cNvPr>
          <p:cNvCxnSpPr>
            <a:cxnSpLocks/>
          </p:cNvCxnSpPr>
          <p:nvPr/>
        </p:nvCxnSpPr>
        <p:spPr>
          <a:xfrm>
            <a:off x="5370607" y="4228414"/>
            <a:ext cx="0" cy="47502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Gerader Verbinder 203">
            <a:extLst>
              <a:ext uri="{FF2B5EF4-FFF2-40B4-BE49-F238E27FC236}">
                <a16:creationId xmlns:a16="http://schemas.microsoft.com/office/drawing/2014/main" id="{991083F2-BF1D-BAB3-C5BF-3C3008C4572D}"/>
              </a:ext>
            </a:extLst>
          </p:cNvPr>
          <p:cNvCxnSpPr>
            <a:cxnSpLocks/>
          </p:cNvCxnSpPr>
          <p:nvPr/>
        </p:nvCxnSpPr>
        <p:spPr>
          <a:xfrm>
            <a:off x="5918378" y="4228414"/>
            <a:ext cx="0" cy="47502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hteck 209">
            <a:extLst>
              <a:ext uri="{FF2B5EF4-FFF2-40B4-BE49-F238E27FC236}">
                <a16:creationId xmlns:a16="http://schemas.microsoft.com/office/drawing/2014/main" id="{C5F85E57-6AE4-1F20-90F4-B425F27E65A8}"/>
              </a:ext>
            </a:extLst>
          </p:cNvPr>
          <p:cNvSpPr/>
          <p:nvPr/>
        </p:nvSpPr>
        <p:spPr>
          <a:xfrm>
            <a:off x="6172380" y="2507985"/>
            <a:ext cx="2831634" cy="6550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Rechteck 210">
            <a:extLst>
              <a:ext uri="{FF2B5EF4-FFF2-40B4-BE49-F238E27FC236}">
                <a16:creationId xmlns:a16="http://schemas.microsoft.com/office/drawing/2014/main" id="{B5E09537-3230-891C-2849-35185A0CB4D4}"/>
              </a:ext>
            </a:extLst>
          </p:cNvPr>
          <p:cNvSpPr/>
          <p:nvPr/>
        </p:nvSpPr>
        <p:spPr>
          <a:xfrm>
            <a:off x="6250250" y="2583729"/>
            <a:ext cx="2663506" cy="503601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2000">
                <a:schemeClr val="accent1">
                  <a:lumMod val="97000"/>
                  <a:lumOff val="3000"/>
                </a:schemeClr>
              </a:gs>
            </a:gsLst>
            <a:lin ang="16200000" scaled="0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French Fries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  <p:sp>
        <p:nvSpPr>
          <p:cNvPr id="212" name="Rechteck 211">
            <a:extLst>
              <a:ext uri="{FF2B5EF4-FFF2-40B4-BE49-F238E27FC236}">
                <a16:creationId xmlns:a16="http://schemas.microsoft.com/office/drawing/2014/main" id="{13BCF3F9-7B99-FCE8-FDE4-0F56126F79FE}"/>
              </a:ext>
            </a:extLst>
          </p:cNvPr>
          <p:cNvSpPr/>
          <p:nvPr/>
        </p:nvSpPr>
        <p:spPr>
          <a:xfrm>
            <a:off x="8354934" y="2604199"/>
            <a:ext cx="544484" cy="4674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3" name="Gerader Verbinder 212">
            <a:extLst>
              <a:ext uri="{FF2B5EF4-FFF2-40B4-BE49-F238E27FC236}">
                <a16:creationId xmlns:a16="http://schemas.microsoft.com/office/drawing/2014/main" id="{F2D339DD-F845-55DC-052F-8F54C40F16CA}"/>
              </a:ext>
            </a:extLst>
          </p:cNvPr>
          <p:cNvCxnSpPr>
            <a:cxnSpLocks/>
          </p:cNvCxnSpPr>
          <p:nvPr/>
        </p:nvCxnSpPr>
        <p:spPr>
          <a:xfrm>
            <a:off x="8357086" y="2596640"/>
            <a:ext cx="0" cy="47502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Gerader Verbinder 213">
            <a:extLst>
              <a:ext uri="{FF2B5EF4-FFF2-40B4-BE49-F238E27FC236}">
                <a16:creationId xmlns:a16="http://schemas.microsoft.com/office/drawing/2014/main" id="{D570DBB4-054B-8B2E-900A-860CB765213C}"/>
              </a:ext>
            </a:extLst>
          </p:cNvPr>
          <p:cNvCxnSpPr>
            <a:cxnSpLocks/>
          </p:cNvCxnSpPr>
          <p:nvPr/>
        </p:nvCxnSpPr>
        <p:spPr>
          <a:xfrm>
            <a:off x="8900003" y="2596640"/>
            <a:ext cx="0" cy="47502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hteck 214">
            <a:extLst>
              <a:ext uri="{FF2B5EF4-FFF2-40B4-BE49-F238E27FC236}">
                <a16:creationId xmlns:a16="http://schemas.microsoft.com/office/drawing/2014/main" id="{C125818D-B928-6F78-2F2A-5866F1714D84}"/>
              </a:ext>
            </a:extLst>
          </p:cNvPr>
          <p:cNvSpPr/>
          <p:nvPr/>
        </p:nvSpPr>
        <p:spPr>
          <a:xfrm>
            <a:off x="6172380" y="3322189"/>
            <a:ext cx="2831634" cy="6550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Rechteck 215">
            <a:extLst>
              <a:ext uri="{FF2B5EF4-FFF2-40B4-BE49-F238E27FC236}">
                <a16:creationId xmlns:a16="http://schemas.microsoft.com/office/drawing/2014/main" id="{F6BE12E7-D4FA-8512-70B0-4BEB01D6C9A7}"/>
              </a:ext>
            </a:extLst>
          </p:cNvPr>
          <p:cNvSpPr/>
          <p:nvPr/>
        </p:nvSpPr>
        <p:spPr>
          <a:xfrm>
            <a:off x="6250250" y="3397935"/>
            <a:ext cx="2663506" cy="503601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92000">
                <a:schemeClr val="accent1">
                  <a:lumMod val="97000"/>
                  <a:lumOff val="3000"/>
                </a:schemeClr>
              </a:gs>
            </a:gsLst>
            <a:lin ang="16200000" scaled="0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prstClr val="white"/>
                </a:solidFill>
                <a:latin typeface="Franklin Gothic Demi Cond" panose="020B0706030402020204" pitchFamily="34" charset="0"/>
              </a:rPr>
              <a:t>Burgers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  <p:sp>
        <p:nvSpPr>
          <p:cNvPr id="217" name="Rechteck 216">
            <a:extLst>
              <a:ext uri="{FF2B5EF4-FFF2-40B4-BE49-F238E27FC236}">
                <a16:creationId xmlns:a16="http://schemas.microsoft.com/office/drawing/2014/main" id="{1128CBD0-2E54-291F-E5A5-450811027E51}"/>
              </a:ext>
            </a:extLst>
          </p:cNvPr>
          <p:cNvSpPr/>
          <p:nvPr/>
        </p:nvSpPr>
        <p:spPr>
          <a:xfrm>
            <a:off x="8354934" y="3416863"/>
            <a:ext cx="544484" cy="468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8" name="Gerader Verbinder 217">
            <a:extLst>
              <a:ext uri="{FF2B5EF4-FFF2-40B4-BE49-F238E27FC236}">
                <a16:creationId xmlns:a16="http://schemas.microsoft.com/office/drawing/2014/main" id="{286E21D0-790B-2B6F-140E-1E053A9FFD11}"/>
              </a:ext>
            </a:extLst>
          </p:cNvPr>
          <p:cNvCxnSpPr>
            <a:cxnSpLocks/>
          </p:cNvCxnSpPr>
          <p:nvPr/>
        </p:nvCxnSpPr>
        <p:spPr>
          <a:xfrm>
            <a:off x="8357086" y="3411534"/>
            <a:ext cx="0" cy="47502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Gerader Verbinder 218">
            <a:extLst>
              <a:ext uri="{FF2B5EF4-FFF2-40B4-BE49-F238E27FC236}">
                <a16:creationId xmlns:a16="http://schemas.microsoft.com/office/drawing/2014/main" id="{D325DF4C-35DA-4344-BD5B-8BE1633191F7}"/>
              </a:ext>
            </a:extLst>
          </p:cNvPr>
          <p:cNvCxnSpPr>
            <a:cxnSpLocks/>
          </p:cNvCxnSpPr>
          <p:nvPr/>
        </p:nvCxnSpPr>
        <p:spPr>
          <a:xfrm>
            <a:off x="8897082" y="3410846"/>
            <a:ext cx="0" cy="47502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A360F85F-3358-D243-639F-14912F1CAC28}"/>
              </a:ext>
            </a:extLst>
          </p:cNvPr>
          <p:cNvSpPr txBox="1"/>
          <p:nvPr/>
        </p:nvSpPr>
        <p:spPr>
          <a:xfrm>
            <a:off x="5438792" y="2666750"/>
            <a:ext cx="44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34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40AA8F-445C-E931-5406-47759DB6B062}"/>
              </a:ext>
            </a:extLst>
          </p:cNvPr>
          <p:cNvSpPr txBox="1"/>
          <p:nvPr/>
        </p:nvSpPr>
        <p:spPr>
          <a:xfrm>
            <a:off x="5438792" y="3479381"/>
            <a:ext cx="44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26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31610BC-36AD-9454-026B-3D2C26E4D7C5}"/>
              </a:ext>
            </a:extLst>
          </p:cNvPr>
          <p:cNvSpPr txBox="1"/>
          <p:nvPr/>
        </p:nvSpPr>
        <p:spPr>
          <a:xfrm>
            <a:off x="5438792" y="4288114"/>
            <a:ext cx="44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17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52EBE41-2C95-E5B3-7153-BDF4E40F61CF}"/>
              </a:ext>
            </a:extLst>
          </p:cNvPr>
          <p:cNvSpPr txBox="1"/>
          <p:nvPr/>
        </p:nvSpPr>
        <p:spPr>
          <a:xfrm>
            <a:off x="8402756" y="2657171"/>
            <a:ext cx="44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507285C-C6D4-E078-767F-6B92C4DD9B7F}"/>
              </a:ext>
            </a:extLst>
          </p:cNvPr>
          <p:cNvSpPr txBox="1"/>
          <p:nvPr/>
        </p:nvSpPr>
        <p:spPr>
          <a:xfrm>
            <a:off x="8402756" y="3475961"/>
            <a:ext cx="44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000" noProof="0" dirty="0">
                <a:solidFill>
                  <a:prstClr val="white"/>
                </a:solidFill>
                <a:latin typeface="Franklin Gothic Demi Cond" panose="020B0706030402020204" pitchFamily="34" charset="0"/>
              </a:rPr>
              <a:t>05</a:t>
            </a: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703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veali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  <p:bldP spid="196" grpId="0" animBg="1"/>
      <p:bldP spid="201" grpId="0" animBg="1"/>
      <p:bldP spid="211" grpId="0" animBg="1"/>
      <p:bldP spid="216" grpId="0" animBg="1"/>
      <p:bldP spid="3" grpId="0"/>
      <p:bldP spid="5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3DDAF-E99C-4ABF-A9A8-29ADD465F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Scripture Readings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75897-7B5D-4236-9387-248C6918E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Matthew 5:6; Luke 18:1-8</a:t>
            </a:r>
          </a:p>
        </p:txBody>
      </p:sp>
    </p:spTree>
    <p:extLst>
      <p:ext uri="{BB962C8B-B14F-4D97-AF65-F5344CB8AC3E}">
        <p14:creationId xmlns:p14="http://schemas.microsoft.com/office/powerpoint/2010/main" val="378784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083BD-0D4B-42AC-B1AA-3BC551727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Fourth Beatitude| Matthew 5:6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C2544-9F07-4603-AC39-08A07EF74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</a:rPr>
              <a:t>“Blessed are those who hunger and thirst for righteousness, for they will be filled.”</a:t>
            </a:r>
          </a:p>
        </p:txBody>
      </p:sp>
    </p:spTree>
    <p:extLst>
      <p:ext uri="{BB962C8B-B14F-4D97-AF65-F5344CB8AC3E}">
        <p14:creationId xmlns:p14="http://schemas.microsoft.com/office/powerpoint/2010/main" val="4261786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D369-75A2-4C66-AC57-BB2B12C9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Parable of the Widow| Luke 18:1-3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70499-296D-40DF-8531-DCFBE9034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Then Jesus told his disciples a parable to show them that they should always pray and not give up. 2 He said: “In a certain town there was a judge who neither feared God nor cared what people thought. 3 And there was a widow in that town who kept coming to him with the plea, ‘Grant me justice against my adversary.’</a:t>
            </a:r>
          </a:p>
        </p:txBody>
      </p:sp>
    </p:spTree>
    <p:extLst>
      <p:ext uri="{BB962C8B-B14F-4D97-AF65-F5344CB8AC3E}">
        <p14:creationId xmlns:p14="http://schemas.microsoft.com/office/powerpoint/2010/main" val="882696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D369-75A2-4C66-AC57-BB2B12C9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Parable of the Widow| Luke 18:4-5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70499-296D-40DF-8531-DCFBE9034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4 “For some time he refused. But finally he said to himself, ‘Even though I don’t fear God or care what people think, 5 yet because this widow keeps bothering me, I will see that she gets justice, so that she won’t eventually come and attack me!’”</a:t>
            </a:r>
          </a:p>
        </p:txBody>
      </p:sp>
    </p:spTree>
    <p:extLst>
      <p:ext uri="{BB962C8B-B14F-4D97-AF65-F5344CB8AC3E}">
        <p14:creationId xmlns:p14="http://schemas.microsoft.com/office/powerpoint/2010/main" val="2697019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D369-75A2-4C66-AC57-BB2B12C9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Parable of the Widow| Luke 18:6-8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70499-296D-40DF-8531-DCFBE9034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6 And the Lord said, “Listen to what the unjust judge says. 7 And will not God bring about justice for his chosen ones, who cry out to him day and night? Will he keep putting them off? 8 I tell you, he will see that they get justice, and quickly. However, when the Son of Man comes, will he find faith on the earth?”</a:t>
            </a:r>
          </a:p>
        </p:txBody>
      </p:sp>
    </p:spTree>
    <p:extLst>
      <p:ext uri="{BB962C8B-B14F-4D97-AF65-F5344CB8AC3E}">
        <p14:creationId xmlns:p14="http://schemas.microsoft.com/office/powerpoint/2010/main" val="11202823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IZARD_POLLTEMPLATEID" val="62f0b9a6f032445f6746d42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388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Franklin Gothic Demi Cond</vt:lpstr>
      <vt:lpstr>Office Theme</vt:lpstr>
      <vt:lpstr>Office</vt:lpstr>
      <vt:lpstr>God’s Favor (Session 5): Those Desperate for Justice</vt:lpstr>
      <vt:lpstr>Family Food</vt:lpstr>
      <vt:lpstr>PowerPoint Presentation</vt:lpstr>
      <vt:lpstr>PowerPoint Presentation</vt:lpstr>
      <vt:lpstr>Scripture Readings</vt:lpstr>
      <vt:lpstr>Fourth Beatitude| Matthew 5:6</vt:lpstr>
      <vt:lpstr>Parable of the Widow| Luke 18:1-3</vt:lpstr>
      <vt:lpstr>Parable of the Widow| Luke 18:4-5</vt:lpstr>
      <vt:lpstr>Parable of the Widow| Luke 18:6-8</vt:lpstr>
      <vt:lpstr>For 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Favor (Session 2): Those Poor in Spirit</dc:title>
  <dc:creator>Josh Olds</dc:creator>
  <cp:lastModifiedBy>Josh Olds</cp:lastModifiedBy>
  <cp:revision>8</cp:revision>
  <dcterms:created xsi:type="dcterms:W3CDTF">2025-08-18T09:01:29Z</dcterms:created>
  <dcterms:modified xsi:type="dcterms:W3CDTF">2025-08-18T10:29:30Z</dcterms:modified>
</cp:coreProperties>
</file>